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1"/>
  </p:notesMasterIdLst>
  <p:sldIdLst>
    <p:sldId id="281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9" r:id="rId13"/>
    <p:sldId id="300" r:id="rId14"/>
    <p:sldId id="30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pana Thapaliya" initials="BT" lastIdx="1" clrIdx="0">
    <p:extLst>
      <p:ext uri="{19B8F6BF-5375-455C-9EA6-DF929625EA0E}">
        <p15:presenceInfo xmlns:p15="http://schemas.microsoft.com/office/powerpoint/2012/main" userId="Bipana Thapali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2" autoAdjust="0"/>
    <p:restoredTop sz="87971" autoAdjust="0"/>
  </p:normalViewPr>
  <p:slideViewPr>
    <p:cSldViewPr snapToGrid="0">
      <p:cViewPr varScale="1">
        <p:scale>
          <a:sx n="65" d="100"/>
          <a:sy n="65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EE6B3-DD64-499B-BE50-C6C0A2281E5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1E2DD-6A3D-482B-BCE9-DDEBDA168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0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226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55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195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75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49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Scatter</a:t>
            </a:r>
            <a:r>
              <a:rPr lang="en-US" baseline="0" dirty="0" smtClean="0"/>
              <a:t> plots - </a:t>
            </a:r>
            <a:r>
              <a:rPr lang="en-US" dirty="0" smtClean="0"/>
              <a:t>There are no special techniques within the scatter plot that tell us that the points</a:t>
            </a:r>
            <a:r>
              <a:rPr lang="en-US" baseline="0" dirty="0" smtClean="0"/>
              <a:t> are outliers. </a:t>
            </a:r>
          </a:p>
          <a:p>
            <a:r>
              <a:rPr lang="en-US" baseline="0" dirty="0" smtClean="0"/>
              <a:t>You have to use your intuition to analyze it. </a:t>
            </a:r>
          </a:p>
          <a:p>
            <a:r>
              <a:rPr lang="en-US" baseline="0" dirty="0" smtClean="0"/>
              <a:t>BMI Range – underweight, normal weight, over weight, obese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Underweight, Normal weight Over weight, </a:t>
            </a:r>
            <a:r>
              <a:rPr lang="en-US" baseline="0" dirty="0" err="1" smtClean="0"/>
              <a:t>Obeses</a:t>
            </a:r>
            <a:r>
              <a:rPr lang="en-US" baseline="0" dirty="0" smtClean="0"/>
              <a:t> – BMI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14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Avg</a:t>
            </a:r>
            <a:r>
              <a:rPr lang="en-US" baseline="0" dirty="0" smtClean="0"/>
              <a:t> Glucose Level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100 – 125 normal</a:t>
            </a:r>
          </a:p>
          <a:p>
            <a:r>
              <a:rPr lang="en-US" dirty="0" smtClean="0"/>
              <a:t>160-240</a:t>
            </a:r>
            <a:r>
              <a:rPr lang="en-US" baseline="0" dirty="0" smtClean="0"/>
              <a:t> is high risk of diabetes </a:t>
            </a:r>
          </a:p>
          <a:p>
            <a:r>
              <a:rPr lang="en-US" baseline="0" dirty="0" smtClean="0"/>
              <a:t>Above 240 is dangerous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better way is to analyze it using advanced statistics.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15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Tukey Box plot help us to determine the unusually high and low data points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IQR shows a lot of our </a:t>
            </a:r>
            <a:r>
              <a:rPr lang="en-US" baseline="0" dirty="0" err="1" smtClean="0"/>
              <a:t>acg</a:t>
            </a:r>
            <a:r>
              <a:rPr lang="en-US" baseline="0" dirty="0" smtClean="0"/>
              <a:t> glucose level data are outliers – that is not true. We need such medical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1E2DD-6A3D-482B-BCE9-DDEBDA168F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2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Naturally</a:t>
            </a:r>
            <a:r>
              <a:rPr lang="en-US" baseline="0" dirty="0" smtClean="0"/>
              <a:t> occurring outlier – Mark Zuckerberg’s salary: Not necessarily problematic</a:t>
            </a:r>
          </a:p>
          <a:p>
            <a:r>
              <a:rPr lang="en-US" baseline="0" dirty="0" smtClean="0"/>
              <a:t>Error – If you add extra 0’s while typing your weight: Can skew your model by affecting the slope</a:t>
            </a:r>
          </a:p>
          <a:p>
            <a:r>
              <a:rPr lang="en-US" dirty="0" smtClean="0"/>
              <a:t>Kernel Density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1E2DD-6A3D-482B-BCE9-DDEBDA168F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47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337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3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76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97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378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1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46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021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52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065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2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06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78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052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6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6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08E6A-C4A3-40B7-ADFF-0B7F7899B8B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6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"/>
            <a:ext cx="10363200" cy="13136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52057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64" y="1665624"/>
            <a:ext cx="4789568" cy="478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0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96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58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73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656541"/>
            <a:ext cx="10363200" cy="1875015"/>
          </a:xfrm>
        </p:spPr>
        <p:txBody>
          <a:bodyPr anchor="t"/>
          <a:lstStyle>
            <a:lvl1pPr algn="l">
              <a:defRPr sz="5333" b="1" cap="all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155826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rgbClr val="000000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966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723" y="1600201"/>
            <a:ext cx="5089676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089676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724" y="1498344"/>
            <a:ext cx="5091793" cy="95468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4724" y="2453025"/>
            <a:ext cx="509179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98344"/>
            <a:ext cx="5093909" cy="95468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3025"/>
            <a:ext cx="5093909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5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9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493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63790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5216984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3616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223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000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8" name="Picture 7" descr="TTUS_SEAL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91" y="87086"/>
            <a:ext cx="1103085" cy="110308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724" y="74851"/>
            <a:ext cx="103825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724" y="1600200"/>
            <a:ext cx="10382552" cy="5018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1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585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Times New Roman"/>
          <a:ea typeface="+mj-ea"/>
          <a:cs typeface="Times New Roman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Tx/>
        <a:buNone/>
        <a:defRPr sz="5067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CC0000"/>
        </a:buClr>
        <a:buSzPct val="90000"/>
        <a:buFont typeface="Wingdings" charset="2"/>
        <a:buChar char="§"/>
        <a:defRPr sz="4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400" i="1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438339" indent="0" algn="l" defTabSz="609585" rtl="0" eaLnBrk="1" latinLnBrk="0" hangingPunct="1">
        <a:spcBef>
          <a:spcPct val="20000"/>
        </a:spcBef>
        <a:buFontTx/>
        <a:buNone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31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kaggle.com/asaumya/healthcare-dataset-stroke-da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592716" y="4147576"/>
            <a:ext cx="2481297" cy="284693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600" i="1" dirty="0">
                <a:solidFill>
                  <a:prstClr val="black"/>
                </a:solidFill>
                <a:latin typeface="Lucida Bright" panose="02040602050505020304" pitchFamily="18" charset="0"/>
              </a:rPr>
              <a:t>Abhishek </a:t>
            </a:r>
            <a:r>
              <a:rPr lang="en-US" altLang="zh-CN" sz="1600" i="1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Kumar</a:t>
            </a:r>
            <a:endParaRPr lang="en-US" altLang="zh-CN" sz="1600" i="1" dirty="0">
              <a:solidFill>
                <a:prstClr val="black"/>
              </a:solidFill>
              <a:latin typeface="Lucida Bright" panose="02040602050505020304" pitchFamily="18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600" i="1" dirty="0" err="1">
                <a:solidFill>
                  <a:prstClr val="black"/>
                </a:solidFill>
                <a:latin typeface="Lucida Bright" panose="02040602050505020304" pitchFamily="18" charset="0"/>
              </a:rPr>
              <a:t>Zohreh</a:t>
            </a:r>
            <a:r>
              <a:rPr lang="en-US" altLang="zh-CN" sz="1600" i="1" dirty="0">
                <a:solidFill>
                  <a:prstClr val="black"/>
                </a:solidFill>
                <a:latin typeface="Lucida Bright" panose="02040602050505020304" pitchFamily="18" charset="0"/>
              </a:rPr>
              <a:t> </a:t>
            </a:r>
            <a:r>
              <a:rPr lang="en-US" altLang="zh-CN" sz="1600" i="1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Safari	</a:t>
            </a:r>
          </a:p>
          <a:p>
            <a:pPr defTabSz="914400">
              <a:lnSpc>
                <a:spcPct val="150000"/>
              </a:lnSpc>
            </a:pPr>
            <a:r>
              <a:rPr lang="en-US" altLang="zh-CN" sz="1600" i="1" dirty="0" err="1">
                <a:solidFill>
                  <a:prstClr val="black"/>
                </a:solidFill>
                <a:latin typeface="Lucida Bright" panose="02040602050505020304" pitchFamily="18" charset="0"/>
              </a:rPr>
              <a:t>Saranya</a:t>
            </a:r>
            <a:r>
              <a:rPr lang="en-US" altLang="zh-CN" sz="1600" i="1" dirty="0">
                <a:solidFill>
                  <a:prstClr val="black"/>
                </a:solidFill>
                <a:latin typeface="Lucida Bright" panose="02040602050505020304" pitchFamily="18" charset="0"/>
              </a:rPr>
              <a:t> </a:t>
            </a:r>
            <a:r>
              <a:rPr lang="en-US" altLang="zh-CN" sz="1600" i="1" dirty="0" err="1">
                <a:solidFill>
                  <a:prstClr val="black"/>
                </a:solidFill>
                <a:latin typeface="Lucida Bright" panose="02040602050505020304" pitchFamily="18" charset="0"/>
              </a:rPr>
              <a:t>Duggaraju</a:t>
            </a:r>
            <a:r>
              <a:rPr lang="en-US" altLang="zh-CN" sz="1600" i="1" dirty="0">
                <a:solidFill>
                  <a:prstClr val="black"/>
                </a:solidFill>
                <a:latin typeface="Lucida Bright" panose="02040602050505020304" pitchFamily="18" charset="0"/>
              </a:rPr>
              <a:t> </a:t>
            </a:r>
          </a:p>
          <a:p>
            <a:pPr defTabSz="914400">
              <a:lnSpc>
                <a:spcPct val="150000"/>
              </a:lnSpc>
            </a:pPr>
            <a:r>
              <a:rPr lang="en-US" altLang="zh-CN" sz="1600" i="1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Jaichandra </a:t>
            </a:r>
            <a:r>
              <a:rPr lang="en-US" altLang="zh-CN" sz="1600" i="1" dirty="0">
                <a:solidFill>
                  <a:prstClr val="black"/>
                </a:solidFill>
                <a:latin typeface="Lucida Bright" panose="02040602050505020304" pitchFamily="18" charset="0"/>
              </a:rPr>
              <a:t>Sesetty</a:t>
            </a:r>
          </a:p>
          <a:p>
            <a:pPr defTabSz="914400">
              <a:lnSpc>
                <a:spcPct val="150000"/>
              </a:lnSpc>
            </a:pPr>
            <a:r>
              <a:rPr lang="en-US" altLang="zh-CN" sz="1600" i="1" dirty="0">
                <a:solidFill>
                  <a:prstClr val="black"/>
                </a:solidFill>
                <a:latin typeface="Lucida Bright" panose="02040602050505020304" pitchFamily="18" charset="0"/>
              </a:rPr>
              <a:t>Patrice </a:t>
            </a:r>
            <a:r>
              <a:rPr lang="en-US" altLang="zh-CN" sz="1600" i="1" dirty="0" err="1">
                <a:solidFill>
                  <a:prstClr val="black"/>
                </a:solidFill>
                <a:latin typeface="Lucida Bright" panose="02040602050505020304" pitchFamily="18" charset="0"/>
              </a:rPr>
              <a:t>Fote</a:t>
            </a:r>
            <a:r>
              <a:rPr lang="en-US" altLang="zh-CN" sz="1600" i="1" dirty="0">
                <a:solidFill>
                  <a:prstClr val="black"/>
                </a:solidFill>
                <a:latin typeface="Lucida Bright" panose="02040602050505020304" pitchFamily="18" charset="0"/>
              </a:rPr>
              <a:t/>
            </a:r>
            <a:br>
              <a:rPr lang="en-US" altLang="zh-CN" sz="1600" i="1" dirty="0">
                <a:solidFill>
                  <a:prstClr val="black"/>
                </a:solidFill>
                <a:latin typeface="Lucida Bright" panose="02040602050505020304" pitchFamily="18" charset="0"/>
              </a:rPr>
            </a:br>
            <a:r>
              <a:rPr lang="en-US" altLang="zh-CN" sz="1600" i="1" dirty="0">
                <a:solidFill>
                  <a:prstClr val="black"/>
                </a:solidFill>
                <a:latin typeface="Lucida Bright" panose="02040602050505020304" pitchFamily="18" charset="0"/>
              </a:rPr>
              <a:t>Bipana Thapaliya</a:t>
            </a:r>
          </a:p>
          <a:p>
            <a:pPr defTabSz="914400">
              <a:lnSpc>
                <a:spcPct val="150000"/>
              </a:lnSpc>
            </a:pPr>
            <a:endParaRPr lang="en-US" altLang="zh-CN" sz="1400" dirty="0" smtClean="0">
              <a:solidFill>
                <a:prstClr val="black"/>
              </a:solidFill>
              <a:latin typeface="Palatino Linotype" panose="02040502050505030304" pitchFamily="18" charset="0"/>
            </a:endParaRP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endParaRPr lang="en-US" altLang="zh-CN" sz="1400" dirty="0">
              <a:solidFill>
                <a:prstClr val="black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179" y="1637071"/>
            <a:ext cx="5842821" cy="18549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Lucida Bright" panose="02040602050505020304" pitchFamily="18" charset="0"/>
              </a:rPr>
              <a:t>HealthCare: Stroke Prediction Problem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</a:br>
            <a:endParaRPr lang="en-US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10" name="Picture 2" descr="http://media.graytvinc.com/images/690*517/1280x960_60520B00-LSPR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14" y="1592826"/>
            <a:ext cx="5309419" cy="397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199" y="5902601"/>
            <a:ext cx="5309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Lucida Bright" panose="02040602050505020304" pitchFamily="18" charset="0"/>
              </a:rPr>
              <a:t>CS 5341 Pattern Recognition</a:t>
            </a:r>
          </a:p>
          <a:p>
            <a:r>
              <a:rPr lang="en-US" i="1" dirty="0" smtClean="0">
                <a:latin typeface="Lucida Bright" panose="02040602050505020304" pitchFamily="18" charset="0"/>
              </a:rPr>
              <a:t>December 5, 2018</a:t>
            </a:r>
            <a:endParaRPr lang="en-US" i="1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1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Important features study based on label</a:t>
            </a:r>
          </a:p>
        </p:txBody>
      </p:sp>
      <p:pic>
        <p:nvPicPr>
          <p:cNvPr id="6" name="Picture 2" descr="https://lh5.googleusercontent.com/2UFTeHvHWTbwuFVlTlIa0FCv_kYnnY5AbXIxk2t0JR8Pszof3xKBT_Jm-6OiaU-CZWIuFT4mEQD7_VYwCrWhgTLE19MI_9vz-8eNko2R6GOEK18izE4C4RQ0ijmhvVm3sumZVfOEp2U">
            <a:extLst>
              <a:ext uri="{FF2B5EF4-FFF2-40B4-BE49-F238E27FC236}">
                <a16:creationId xmlns:a16="http://schemas.microsoft.com/office/drawing/2014/main" xmlns="" id="{F7086DCB-BED0-4D4E-8B1F-F9E7A3969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r="2820"/>
          <a:stretch/>
        </p:blipFill>
        <p:spPr bwMode="auto">
          <a:xfrm>
            <a:off x="781665" y="1690688"/>
            <a:ext cx="10515600" cy="47101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5547" y="55091"/>
            <a:ext cx="103825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Lucida Bright" panose="02040602050505020304" pitchFamily="18" charset="0"/>
              </a:rPr>
              <a:t>Data Cleaning</a:t>
            </a:r>
            <a:endParaRPr lang="en-US" sz="4000" dirty="0">
              <a:latin typeface="Lucida Bright" panose="02040602050505020304" pitchFamily="18" charset="0"/>
            </a:endParaRPr>
          </a:p>
        </p:txBody>
      </p:sp>
      <p:pic>
        <p:nvPicPr>
          <p:cNvPr id="4" name="Picture 4" descr="https://lh4.googleusercontent.com/loVhKHpEHDskoz0A41NJDufw5k-ark2c_ER4Vl2MeFKMcnx4vOUawu3IHuuMgnlfek0faFgD_d02QUuHG3Mj84-tVpM27nljFEBp9iveK7QAFpmWKHwQldajLT6mFz03_WLM2tiP0BE">
            <a:extLst>
              <a:ext uri="{FF2B5EF4-FFF2-40B4-BE49-F238E27FC236}">
                <a16:creationId xmlns:a16="http://schemas.microsoft.com/office/drawing/2014/main" xmlns="" id="{F3BD8F60-6130-4FD8-8B3F-43EB64BD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32" y="1401298"/>
            <a:ext cx="4389099" cy="30957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46F32480-733B-4523-851B-4D3475993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2" y="4631791"/>
            <a:ext cx="4389099" cy="1606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xmlns="" id="{2D81EC32-164B-49B0-910B-0302775D25E0}"/>
              </a:ext>
            </a:extLst>
          </p:cNvPr>
          <p:cNvSpPr txBox="1">
            <a:spLocks/>
          </p:cNvSpPr>
          <p:nvPr/>
        </p:nvSpPr>
        <p:spPr>
          <a:xfrm>
            <a:off x="5668397" y="1686171"/>
            <a:ext cx="5707565" cy="2457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FontTx/>
              <a:buNone/>
              <a:defRPr sz="5067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rgbClr val="CC0000"/>
              </a:buClr>
              <a:buSzPct val="90000"/>
              <a:buFont typeface="Wingdings" charset="2"/>
              <a:buChar char="§"/>
              <a:defRPr sz="4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400" i="1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err="1" smtClean="0">
                <a:latin typeface="Lucida Bright" panose="02040602050505020304" pitchFamily="18" charset="0"/>
              </a:rPr>
              <a:t>Smoking_status</a:t>
            </a:r>
            <a:r>
              <a:rPr lang="en-US" sz="1800" dirty="0" smtClean="0">
                <a:latin typeface="Lucida Bright" panose="02040602050505020304" pitchFamily="18" charset="0"/>
              </a:rPr>
              <a:t> has very high missing values.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 smtClean="0">
              <a:latin typeface="Lucida Bright" panose="0204060205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Lucida Bright" panose="02040602050505020304" pitchFamily="18" charset="0"/>
              </a:rPr>
              <a:t>F</a:t>
            </a:r>
            <a:r>
              <a:rPr lang="en-US" sz="1800" dirty="0" smtClean="0">
                <a:latin typeface="Lucida Bright" panose="02040602050505020304" pitchFamily="18" charset="0"/>
              </a:rPr>
              <a:t>ollowed using 2 </a:t>
            </a:r>
            <a:r>
              <a:rPr lang="en-US" sz="1800" dirty="0" err="1" smtClean="0">
                <a:latin typeface="Lucida Bright" panose="02040602050505020304" pitchFamily="18" charset="0"/>
              </a:rPr>
              <a:t>dataframes</a:t>
            </a:r>
            <a:r>
              <a:rPr lang="en-US" sz="1800" dirty="0" smtClean="0">
                <a:latin typeface="Lucida Bright" panose="020406020505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Lucida Bright" panose="02040602050505020304" pitchFamily="18" charset="0"/>
              </a:rPr>
              <a:t>D</a:t>
            </a:r>
            <a:r>
              <a:rPr lang="en-US" sz="1800" dirty="0" smtClean="0">
                <a:latin typeface="Lucida Bright" panose="02040602050505020304" pitchFamily="18" charset="0"/>
              </a:rPr>
              <a:t>eleting those rows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Lucida Bright" panose="02040602050505020304" pitchFamily="18" charset="0"/>
              </a:rPr>
              <a:t>K</a:t>
            </a:r>
            <a:r>
              <a:rPr lang="en-US" sz="1800" dirty="0" smtClean="0">
                <a:latin typeface="Lucida Bright" panose="02040602050505020304" pitchFamily="18" charset="0"/>
              </a:rPr>
              <a:t>eeping those rows with encoding.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 smtClean="0">
              <a:latin typeface="Lucida Bright" panose="0204060205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Lucida Bright" panose="02040602050505020304" pitchFamily="18" charset="0"/>
              </a:rPr>
              <a:t>More to that later.</a:t>
            </a:r>
            <a:endParaRPr lang="en-US" sz="18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2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5547" y="55091"/>
            <a:ext cx="103825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Lucida Bright" panose="02040602050505020304" pitchFamily="18" charset="0"/>
              </a:rPr>
              <a:t>Handling Missing Data</a:t>
            </a:r>
            <a:endParaRPr lang="en-US" sz="4000" dirty="0">
              <a:latin typeface="Lucida Bright" panose="020406020505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A2FEDF8-C61A-4CA2-9DDA-350E621DD60F}"/>
              </a:ext>
            </a:extLst>
          </p:cNvPr>
          <p:cNvSpPr/>
          <p:nvPr/>
        </p:nvSpPr>
        <p:spPr>
          <a:xfrm>
            <a:off x="6120580" y="1514449"/>
            <a:ext cx="57272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BMI - mean </a:t>
            </a:r>
            <a:r>
              <a:rPr lang="en-US" dirty="0">
                <a:solidFill>
                  <a:prstClr val="black"/>
                </a:solidFill>
                <a:latin typeface="Lucida Bright" panose="02040602050505020304" pitchFamily="18" charset="0"/>
              </a:rPr>
              <a:t>and median </a:t>
            </a:r>
            <a:r>
              <a:rPr lang="en-US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almost same.</a:t>
            </a:r>
          </a:p>
          <a:p>
            <a:pPr fontAlgn="base"/>
            <a:endParaRPr lang="en-US" dirty="0" smtClean="0">
              <a:solidFill>
                <a:prstClr val="black"/>
              </a:solidFill>
              <a:latin typeface="Lucida Bright" panose="02040602050505020304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Selected </a:t>
            </a:r>
            <a:r>
              <a:rPr lang="en-US" dirty="0">
                <a:solidFill>
                  <a:prstClr val="black"/>
                </a:solidFill>
                <a:latin typeface="Lucida Bright" panose="02040602050505020304" pitchFamily="18" charset="0"/>
              </a:rPr>
              <a:t>mean to replace the values in the missing data.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endParaRPr lang="en-US" dirty="0" smtClean="0">
              <a:latin typeface="Lucida Bright" panose="02040602050505020304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>
                <a:latin typeface="Lucida Bright" panose="02040602050505020304" pitchFamily="18" charset="0"/>
              </a:rPr>
              <a:t>R</a:t>
            </a:r>
            <a:r>
              <a:rPr lang="en-US" dirty="0" smtClean="0">
                <a:latin typeface="Lucida Bright" panose="02040602050505020304" pitchFamily="18" charset="0"/>
              </a:rPr>
              <a:t>emoved </a:t>
            </a:r>
            <a:r>
              <a:rPr lang="en-US" dirty="0">
                <a:latin typeface="Lucida Bright" panose="02040602050505020304" pitchFamily="18" charset="0"/>
              </a:rPr>
              <a:t>the id column to prevent overfitting.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endParaRPr lang="en-US" dirty="0" smtClean="0">
              <a:latin typeface="Lucida Bright" panose="02040602050505020304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>
                <a:latin typeface="Lucida Bright" panose="02040602050505020304" pitchFamily="18" charset="0"/>
              </a:rPr>
              <a:t>A</a:t>
            </a:r>
            <a:r>
              <a:rPr lang="en-US" dirty="0" smtClean="0">
                <a:latin typeface="Lucida Bright" panose="02040602050505020304" pitchFamily="18" charset="0"/>
              </a:rPr>
              <a:t> </a:t>
            </a:r>
            <a:r>
              <a:rPr lang="en-US" dirty="0">
                <a:latin typeface="Lucida Bright" panose="02040602050505020304" pitchFamily="18" charset="0"/>
              </a:rPr>
              <a:t>powerful classifier would use that column to fit perfectly on the training </a:t>
            </a:r>
            <a:r>
              <a:rPr lang="en-US" dirty="0" smtClean="0">
                <a:latin typeface="Lucida Bright" panose="02040602050505020304" pitchFamily="18" charset="0"/>
              </a:rPr>
              <a:t>set</a:t>
            </a:r>
            <a:r>
              <a:rPr lang="en-US" dirty="0" smtClean="0">
                <a:latin typeface="Lucida Bright" panose="02040602050505020304" pitchFamily="18" charset="0"/>
              </a:rPr>
              <a:t>.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endParaRPr lang="en-US" dirty="0" smtClean="0">
              <a:latin typeface="Lucida Bright" panose="02040602050505020304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 smtClean="0">
                <a:latin typeface="Lucida Bright" panose="02040602050505020304" pitchFamily="18" charset="0"/>
              </a:rPr>
              <a:t> </a:t>
            </a:r>
            <a:r>
              <a:rPr lang="en-US" dirty="0">
                <a:latin typeface="Lucida Bright" panose="02040602050505020304" pitchFamily="18" charset="0"/>
              </a:rPr>
              <a:t>I</a:t>
            </a:r>
            <a:r>
              <a:rPr lang="en-US" dirty="0" smtClean="0">
                <a:latin typeface="Lucida Bright" panose="02040602050505020304" pitchFamily="18" charset="0"/>
              </a:rPr>
              <a:t>gnoring </a:t>
            </a:r>
            <a:r>
              <a:rPr lang="en-US" dirty="0">
                <a:latin typeface="Lucida Bright" panose="02040602050505020304" pitchFamily="18" charset="0"/>
              </a:rPr>
              <a:t>all the other columns, resulting in a useless model.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E2A10FBA-1644-4615-B1A4-107EFDD26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14" y="4728283"/>
            <a:ext cx="5290636" cy="1556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 descr="https://www.digitalvidya.com/wp-content/uploads/2018/08/data-cleaning-techniques-1170x6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13" y="1514449"/>
            <a:ext cx="5294851" cy="2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6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5547" y="55091"/>
            <a:ext cx="10382552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Lucida Bright" panose="02040602050505020304" pitchFamily="18" charset="0"/>
              </a:rPr>
              <a:t>More to Data Cleaning</a:t>
            </a:r>
            <a:endParaRPr lang="en-US" sz="4000" dirty="0">
              <a:latin typeface="Lucida Bright" panose="020406020505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A2FEDF8-C61A-4CA2-9DDA-350E621DD60F}"/>
              </a:ext>
            </a:extLst>
          </p:cNvPr>
          <p:cNvSpPr/>
          <p:nvPr/>
        </p:nvSpPr>
        <p:spPr>
          <a:xfrm>
            <a:off x="5699760" y="1681453"/>
            <a:ext cx="61023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 smtClean="0">
                <a:latin typeface="Lucida Bright" panose="02040602050505020304" pitchFamily="18" charset="0"/>
              </a:rPr>
              <a:t>Most of the </a:t>
            </a:r>
            <a:r>
              <a:rPr lang="en-US" dirty="0">
                <a:latin typeface="Lucida Bright" panose="02040602050505020304" pitchFamily="18" charset="0"/>
              </a:rPr>
              <a:t>features had important categories, so we did not remove any of it.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endParaRPr lang="en-US" dirty="0">
              <a:latin typeface="Lucida Bright" panose="02040602050505020304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>
                <a:latin typeface="Lucida Bright" panose="02040602050505020304" pitchFamily="18" charset="0"/>
              </a:rPr>
              <a:t>N</a:t>
            </a:r>
            <a:r>
              <a:rPr lang="en-US" dirty="0" smtClean="0">
                <a:latin typeface="Lucida Bright" panose="02040602050505020304" pitchFamily="18" charset="0"/>
              </a:rPr>
              <a:t>ormalization </a:t>
            </a:r>
            <a:r>
              <a:rPr lang="en-US" dirty="0">
                <a:latin typeface="Lucida Bright" panose="02040602050505020304" pitchFamily="18" charset="0"/>
              </a:rPr>
              <a:t>using </a:t>
            </a:r>
            <a:r>
              <a:rPr lang="en-US" b="1" dirty="0">
                <a:latin typeface="Lucida Bright" panose="02040602050505020304" pitchFamily="18" charset="0"/>
              </a:rPr>
              <a:t>One Hot Encoder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endParaRPr lang="en-US" dirty="0">
              <a:latin typeface="Lucida Bright" panose="02040602050505020304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 smtClean="0">
                <a:latin typeface="Lucida Bright" panose="02040602050505020304" pitchFamily="18" charset="0"/>
              </a:rPr>
              <a:t>Used </a:t>
            </a:r>
            <a:r>
              <a:rPr lang="en-US" dirty="0">
                <a:latin typeface="Lucida Bright" panose="02040602050505020304" pitchFamily="18" charset="0"/>
              </a:rPr>
              <a:t>one hot encoder to perform “</a:t>
            </a:r>
            <a:r>
              <a:rPr lang="en-US" dirty="0" err="1">
                <a:latin typeface="Lucida Bright" panose="02040602050505020304" pitchFamily="18" charset="0"/>
              </a:rPr>
              <a:t>binarization</a:t>
            </a:r>
            <a:r>
              <a:rPr lang="en-US" dirty="0">
                <a:latin typeface="Lucida Bright" panose="02040602050505020304" pitchFamily="18" charset="0"/>
              </a:rPr>
              <a:t>” of the </a:t>
            </a:r>
            <a:r>
              <a:rPr lang="en-US" dirty="0" smtClean="0">
                <a:latin typeface="Lucida Bright" panose="02040602050505020304" pitchFamily="18" charset="0"/>
              </a:rPr>
              <a:t>category.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endParaRPr lang="en-US" dirty="0" smtClean="0">
              <a:latin typeface="Lucida Bright" panose="02040602050505020304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dirty="0">
                <a:latin typeface="Lucida Bright" panose="02040602050505020304" pitchFamily="18" charset="0"/>
              </a:rPr>
              <a:t>I</a:t>
            </a:r>
            <a:r>
              <a:rPr lang="en-US" dirty="0" smtClean="0">
                <a:latin typeface="Lucida Bright" panose="02040602050505020304" pitchFamily="18" charset="0"/>
              </a:rPr>
              <a:t>nclude </a:t>
            </a:r>
            <a:r>
              <a:rPr lang="en-US" dirty="0">
                <a:latin typeface="Lucida Bright" panose="02040602050505020304" pitchFamily="18" charset="0"/>
              </a:rPr>
              <a:t>it as a feature to train the model.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endParaRPr lang="en-US" dirty="0">
              <a:latin typeface="Lucida Bright" panose="02040602050505020304" pitchFamily="18" charset="0"/>
            </a:endParaRP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xmlns="" id="{4B625FF5-67FE-41D4-AA07-C68FC784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4772500"/>
            <a:ext cx="3864077" cy="169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xmlns="" id="{389240C0-BE6E-4CB8-8B7E-25215323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16" y="4772500"/>
            <a:ext cx="7357240" cy="169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49" y="1681453"/>
            <a:ext cx="4550411" cy="260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3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ucida Bright" panose="02040602050505020304" pitchFamily="18" charset="0"/>
              </a:rPr>
              <a:t>Data Exploration - 1</a:t>
            </a:r>
            <a:endParaRPr lang="en-US" sz="4000" dirty="0">
              <a:latin typeface="Lucida Bright" panose="02040602050505020304" pitchFamily="18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BC6E1C73-F858-4070-BCC5-E3D72D85A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70" y="1713749"/>
            <a:ext cx="5136819" cy="3713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24" y="1713749"/>
            <a:ext cx="4845221" cy="3713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76633" y="5597168"/>
            <a:ext cx="4277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Lucida Bright" panose="02040602050505020304" pitchFamily="18" charset="0"/>
              </a:rPr>
              <a:t>Histogram : Uncovering </a:t>
            </a:r>
            <a:r>
              <a:rPr lang="en-US" sz="1400" dirty="0" smtClean="0">
                <a:solidFill>
                  <a:srgbClr val="FF0000"/>
                </a:solidFill>
                <a:latin typeface="Lucida Bright" panose="02040602050505020304" pitchFamily="18" charset="0"/>
              </a:rPr>
              <a:t>‘</a:t>
            </a:r>
            <a:r>
              <a:rPr lang="en-US" sz="1400" dirty="0" err="1" smtClean="0">
                <a:solidFill>
                  <a:srgbClr val="FF0000"/>
                </a:solidFill>
                <a:latin typeface="Lucida Bright" panose="02040602050505020304" pitchFamily="18" charset="0"/>
              </a:rPr>
              <a:t>bmi</a:t>
            </a:r>
            <a:r>
              <a:rPr lang="en-US" sz="1400" dirty="0" smtClean="0">
                <a:solidFill>
                  <a:srgbClr val="FF0000"/>
                </a:solidFill>
                <a:latin typeface="Lucida Bright" panose="02040602050505020304" pitchFamily="18" charset="0"/>
              </a:rPr>
              <a:t>’</a:t>
            </a:r>
            <a:r>
              <a:rPr lang="en-US" sz="1400" dirty="0" smtClean="0">
                <a:latin typeface="Lucida Bright" panose="02040602050505020304" pitchFamily="18" charset="0"/>
              </a:rPr>
              <a:t> anomalies 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0244" y="5597168"/>
            <a:ext cx="4277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Lucida Bright" panose="02040602050505020304" pitchFamily="18" charset="0"/>
              </a:rPr>
              <a:t>Scatter Plot : Uncovering </a:t>
            </a:r>
            <a:r>
              <a:rPr lang="en-US" sz="1400" dirty="0" smtClean="0">
                <a:solidFill>
                  <a:srgbClr val="FF0000"/>
                </a:solidFill>
                <a:latin typeface="Lucida Bright" panose="02040602050505020304" pitchFamily="18" charset="0"/>
              </a:rPr>
              <a:t>‘</a:t>
            </a:r>
            <a:r>
              <a:rPr lang="en-US" sz="1400" dirty="0" err="1" smtClean="0">
                <a:solidFill>
                  <a:srgbClr val="FF0000"/>
                </a:solidFill>
                <a:latin typeface="Lucida Bright" panose="02040602050505020304" pitchFamily="18" charset="0"/>
              </a:rPr>
              <a:t>bmi</a:t>
            </a:r>
            <a:r>
              <a:rPr lang="en-US" sz="1400" dirty="0" smtClean="0">
                <a:solidFill>
                  <a:srgbClr val="FF0000"/>
                </a:solidFill>
                <a:latin typeface="Lucida Bright" panose="02040602050505020304" pitchFamily="18" charset="0"/>
              </a:rPr>
              <a:t>’ </a:t>
            </a:r>
            <a:r>
              <a:rPr lang="en-US" sz="1400" dirty="0" smtClean="0">
                <a:latin typeface="Lucida Bright" panose="02040602050505020304" pitchFamily="18" charset="0"/>
              </a:rPr>
              <a:t>anomalies </a:t>
            </a:r>
            <a:endParaRPr lang="en-US" sz="14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Lucida Bright" panose="02040602050505020304" pitchFamily="18" charset="0"/>
              </a:rPr>
              <a:t>Data Exploration - </a:t>
            </a:r>
            <a:r>
              <a:rPr lang="en-US" sz="4000" dirty="0" smtClean="0">
                <a:latin typeface="Lucida Bright" panose="02040602050505020304" pitchFamily="18" charset="0"/>
              </a:rPr>
              <a:t>2</a:t>
            </a:r>
            <a:endParaRPr lang="en-US" sz="4000" dirty="0">
              <a:latin typeface="Lucida Bright" panose="020406020505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96" y="1811023"/>
            <a:ext cx="4842850" cy="3867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8EB9A1CA-7826-450A-8C32-F561CC001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856" y="1811023"/>
            <a:ext cx="5302190" cy="38671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87796" y="5873992"/>
            <a:ext cx="4960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Lucida Bright" panose="02040602050505020304" pitchFamily="18" charset="0"/>
              </a:rPr>
              <a:t>Histogram : Uncovering </a:t>
            </a:r>
            <a:r>
              <a:rPr lang="en-US" sz="1400" dirty="0" smtClean="0">
                <a:solidFill>
                  <a:srgbClr val="FF0000"/>
                </a:solidFill>
                <a:latin typeface="Lucida Bright" panose="02040602050505020304" pitchFamily="18" charset="0"/>
              </a:rPr>
              <a:t>‘</a:t>
            </a:r>
            <a:r>
              <a:rPr lang="en-US" sz="1400" dirty="0" err="1" smtClean="0">
                <a:solidFill>
                  <a:srgbClr val="FF0000"/>
                </a:solidFill>
                <a:latin typeface="Lucida Bright" panose="02040602050505020304" pitchFamily="18" charset="0"/>
              </a:rPr>
              <a:t>avg_glucose_level</a:t>
            </a:r>
            <a:r>
              <a:rPr lang="en-US" sz="1400" dirty="0" smtClean="0">
                <a:solidFill>
                  <a:srgbClr val="FF0000"/>
                </a:solidFill>
                <a:latin typeface="Lucida Bright" panose="02040602050505020304" pitchFamily="18" charset="0"/>
              </a:rPr>
              <a:t>’</a:t>
            </a:r>
            <a:r>
              <a:rPr lang="en-US" sz="1400" dirty="0" smtClean="0">
                <a:latin typeface="Lucida Bright" panose="02040602050505020304" pitchFamily="18" charset="0"/>
              </a:rPr>
              <a:t> anomalies 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7533" y="5873991"/>
            <a:ext cx="4960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Lucida Bright" panose="02040602050505020304" pitchFamily="18" charset="0"/>
              </a:rPr>
              <a:t>Scatter Plot : Uncovering </a:t>
            </a:r>
            <a:r>
              <a:rPr lang="en-US" sz="1400" dirty="0" smtClean="0">
                <a:solidFill>
                  <a:srgbClr val="FF0000"/>
                </a:solidFill>
                <a:latin typeface="Lucida Bright" panose="02040602050505020304" pitchFamily="18" charset="0"/>
              </a:rPr>
              <a:t>‘</a:t>
            </a:r>
            <a:r>
              <a:rPr lang="en-US" sz="1400" dirty="0" err="1" smtClean="0">
                <a:solidFill>
                  <a:srgbClr val="FF0000"/>
                </a:solidFill>
                <a:latin typeface="Lucida Bright" panose="02040602050505020304" pitchFamily="18" charset="0"/>
              </a:rPr>
              <a:t>avg_glucose_level</a:t>
            </a:r>
            <a:r>
              <a:rPr lang="en-US" sz="1400" dirty="0" smtClean="0">
                <a:solidFill>
                  <a:srgbClr val="FF0000"/>
                </a:solidFill>
                <a:latin typeface="Lucida Bright" panose="02040602050505020304" pitchFamily="18" charset="0"/>
              </a:rPr>
              <a:t>’</a:t>
            </a:r>
            <a:r>
              <a:rPr lang="en-US" sz="1400" dirty="0" smtClean="0">
                <a:latin typeface="Lucida Bright" panose="02040602050505020304" pitchFamily="18" charset="0"/>
              </a:rPr>
              <a:t> anomalies </a:t>
            </a:r>
            <a:endParaRPr lang="en-US" sz="14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4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ucida Bright" panose="02040602050505020304" pitchFamily="18" charset="0"/>
              </a:rPr>
              <a:t>Outlier Detection </a:t>
            </a:r>
            <a:endParaRPr lang="en-US" sz="4000" dirty="0">
              <a:latin typeface="Lucida Bright" panose="020406020505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6" y="1403608"/>
            <a:ext cx="7496938" cy="5206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172" name="Picture 4" descr="https://www.infragistics.com/community/cfs-filesystemfile/__key/CommunityServer.Blogs.Components.WeblogFiles/tim_5F00_brock.Maria_5F00_Blogs.January_5F00_2016/5633.boxeg_4000_2x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1"/>
          <a:stretch/>
        </p:blipFill>
        <p:spPr bwMode="auto">
          <a:xfrm>
            <a:off x="8244347" y="1403608"/>
            <a:ext cx="3623187" cy="38700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91714" y="5459441"/>
            <a:ext cx="2728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Lucida Bright" panose="02040602050505020304" pitchFamily="18" charset="0"/>
              </a:rPr>
              <a:t>Tukey Boxplots</a:t>
            </a:r>
            <a:endParaRPr lang="en-US" sz="14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91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ucida Bright" panose="02040602050505020304" pitchFamily="18" charset="0"/>
              </a:rPr>
              <a:t>Outlier Analysis</a:t>
            </a:r>
            <a:endParaRPr lang="en-US" sz="4000" dirty="0">
              <a:latin typeface="Lucida Bright" panose="020406020505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5" y="2122229"/>
            <a:ext cx="3862677" cy="3305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2418737" y="3554361"/>
            <a:ext cx="870155" cy="7226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03986" y="4601497"/>
            <a:ext cx="884903" cy="6833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8" name="Picture 4" descr="https://cdn.kastatic.org/googleusercontent/8bSRVB7q_zWxFliXcZVQSBDtip3sMGRkkHGLVzvflS3goQZZhmhrSD9u1cSduXh-9DJ9sSjCqVyozwQ_FwJNkpt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108" y="2122229"/>
            <a:ext cx="5622414" cy="33051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94619" y="5545394"/>
            <a:ext cx="3421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Lucida Bright" panose="02040602050505020304" pitchFamily="18" charset="0"/>
              </a:rPr>
              <a:t>Tukey Outlier Labelling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1303" y="5545394"/>
            <a:ext cx="4232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Lucida Bright" panose="02040602050505020304" pitchFamily="18" charset="0"/>
              </a:rPr>
              <a:t>Under the hood: </a:t>
            </a:r>
            <a:r>
              <a:rPr lang="en-US" sz="1400" dirty="0">
                <a:latin typeface="Lucida Bright" panose="02040602050505020304" pitchFamily="18" charset="0"/>
              </a:rPr>
              <a:t>M</a:t>
            </a:r>
            <a:r>
              <a:rPr lang="en-US" sz="1400" dirty="0" smtClean="0">
                <a:latin typeface="Lucida Bright" panose="02040602050505020304" pitchFamily="18" charset="0"/>
              </a:rPr>
              <a:t>athematical analysis of Tukey Outlier Detection Method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853814" y="1576538"/>
            <a:ext cx="471947" cy="97339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8528" y="1542316"/>
            <a:ext cx="2522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Lucida Bright" panose="02040602050505020304" pitchFamily="18" charset="0"/>
              </a:rPr>
              <a:t>AVG_GLUCOSE LEVEL</a:t>
            </a:r>
            <a:endParaRPr lang="en-US" sz="1600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44298" y="1593519"/>
            <a:ext cx="471947" cy="97339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57056" y="1542316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Lucida Bright" panose="02040602050505020304" pitchFamily="18" charset="0"/>
              </a:rPr>
              <a:t>BMI</a:t>
            </a:r>
            <a:endParaRPr lang="en-US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98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Bright" panose="02040602050505020304" pitchFamily="18" charset="0"/>
              </a:rPr>
              <a:t>Feature </a:t>
            </a:r>
            <a:r>
              <a:rPr lang="en-US" sz="2800" dirty="0" smtClean="0">
                <a:latin typeface="Lucida Bright" panose="02040602050505020304" pitchFamily="18" charset="0"/>
              </a:rPr>
              <a:t>Engineering – Interaction between features</a:t>
            </a:r>
            <a:endParaRPr lang="en-US" sz="2800" dirty="0">
              <a:latin typeface="Lucida Bright" panose="020406020505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CF453CCF-7C90-4EF5-AE04-70A03C52A5E0}"/>
              </a:ext>
            </a:extLst>
          </p:cNvPr>
          <p:cNvSpPr txBox="1">
            <a:spLocks/>
          </p:cNvSpPr>
          <p:nvPr/>
        </p:nvSpPr>
        <p:spPr>
          <a:xfrm>
            <a:off x="383459" y="1633804"/>
            <a:ext cx="5043948" cy="5088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Interaction among features</a:t>
            </a:r>
          </a:p>
          <a:p>
            <a:pPr marR="0" lvl="1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A simple two-way interaction is represented by:</a:t>
            </a:r>
          </a:p>
          <a:p>
            <a:pPr marL="402336" marR="0" lvl="1" indent="0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X3 = X1 * X2, where X3 is the  interaction between X1 and X2.</a:t>
            </a:r>
          </a:p>
          <a:p>
            <a:pPr marR="0" lvl="1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Interaction terms are useful for model if the impact of two or more features on the outcome is non-additive.</a:t>
            </a:r>
          </a:p>
          <a:p>
            <a:pPr marR="0" lvl="1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60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Lucida Bright" panose="02040602050505020304" pitchFamily="18" charset="0"/>
              </a:rPr>
              <a:t>I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nteraction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 among dummy variables belonging to the same categorical feature are always zero.</a:t>
            </a:r>
          </a:p>
          <a:p>
            <a:pPr marR="0" lvl="1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We will calculate two-way interactions among all features.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Lucida Bright" panose="02040602050505020304" pitchFamily="18" charset="0"/>
            </a:endParaRPr>
          </a:p>
        </p:txBody>
      </p:sp>
      <p:pic>
        <p:nvPicPr>
          <p:cNvPr id="20482" name="Picture 2" descr="http://www.machinelearningtutorial.net/wp-content/uploads/2017/06/machine-learning-pipe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06" y="1633804"/>
            <a:ext cx="6442153" cy="208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p Arrow 1"/>
          <p:cNvSpPr/>
          <p:nvPr/>
        </p:nvSpPr>
        <p:spPr>
          <a:xfrm>
            <a:off x="9674942" y="3405948"/>
            <a:ext cx="457200" cy="3006333"/>
          </a:xfrm>
          <a:prstGeom prst="upArrow">
            <a:avLst>
              <a:gd name="adj1" fmla="val 50000"/>
              <a:gd name="adj2" fmla="val 9516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Lucida Bright" panose="02040602050505020304" pitchFamily="18" charset="0"/>
              </a:rPr>
              <a:t>Features combinations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37F5B31-9DC3-4B70-B830-72214164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2" y="1709039"/>
            <a:ext cx="6638249" cy="1394339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7F36475E-0B88-4A26-BFDF-8BB3AC7AF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8" y="3482254"/>
            <a:ext cx="6739513" cy="3133872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xmlns="" id="{21D2419B-CE38-47B4-A809-A6A563204BCC}"/>
              </a:ext>
            </a:extLst>
          </p:cNvPr>
          <p:cNvSpPr txBox="1">
            <a:spLocks/>
          </p:cNvSpPr>
          <p:nvPr/>
        </p:nvSpPr>
        <p:spPr>
          <a:xfrm>
            <a:off x="7433186" y="1709038"/>
            <a:ext cx="4454013" cy="490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After feature combination, we ended up with 207 columns in our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dataframe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Lucida Bright" panose="020406020505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This might be computationally expensive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Lucida Bright" panose="02040602050505020304" pitchFamily="18" charset="0"/>
                <a:sym typeface="Wingdings" panose="05000000000000000000" pitchFamily="2" charset="2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need to select features after this.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2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15" y="1637071"/>
            <a:ext cx="5407422" cy="41278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ucida Bright" panose="02040602050505020304" pitchFamily="18" charset="0"/>
              </a:rPr>
              <a:t>Background</a:t>
            </a:r>
            <a:endParaRPr lang="en-US" sz="4000" dirty="0">
              <a:latin typeface="Lucida Bright" panose="020406020505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47B00C3-0E6F-4C85-9C20-93131BAA4723}"/>
              </a:ext>
            </a:extLst>
          </p:cNvPr>
          <p:cNvSpPr txBox="1">
            <a:spLocks/>
          </p:cNvSpPr>
          <p:nvPr/>
        </p:nvSpPr>
        <p:spPr>
          <a:xfrm>
            <a:off x="6309698" y="1637071"/>
            <a:ext cx="5695489" cy="3110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A stroke occurs when parts of the brain suffer from insufficient oxygen supply.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Stroke is the fifth leading cause of death in the United States.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800" dirty="0" smtClean="0">
                <a:solidFill>
                  <a:srgbClr val="000000"/>
                </a:solidFill>
                <a:latin typeface="Lucida Bright" panose="02040602050505020304" pitchFamily="18" charset="0"/>
              </a:rPr>
              <a:t>Death Toll: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 140,000 Americans each year.</a:t>
            </a:r>
            <a:r>
              <a:rPr kumimoji="0" lang="en-US" sz="180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1 of every 20 deaths. 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Bright" panose="02040602050505020304" pitchFamily="18" charset="0"/>
            </a:endParaRPr>
          </a:p>
        </p:txBody>
      </p:sp>
      <p:pic>
        <p:nvPicPr>
          <p:cNvPr id="2050" name="Picture 2" descr="https://thumbs.gfycat.com/SlowShadyAntlion-size_restricte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97" y="4919184"/>
            <a:ext cx="5695489" cy="16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31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Dimensionality reduction using PCA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5B02BACA-2F89-4D91-972D-F181C58923BA}"/>
              </a:ext>
            </a:extLst>
          </p:cNvPr>
          <p:cNvSpPr txBox="1">
            <a:spLocks/>
          </p:cNvSpPr>
          <p:nvPr/>
        </p:nvSpPr>
        <p:spPr>
          <a:xfrm>
            <a:off x="904724" y="1601309"/>
            <a:ext cx="11107838" cy="2056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Better to perform when there are too many features or if observation/ feature ratio is poor.</a:t>
            </a:r>
          </a:p>
          <a:p>
            <a:pPr marR="0" lvl="0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Unfortunately, PCA makes models a lot harder to interpret.</a:t>
            </a:r>
            <a:endParaRPr lang="en-US" sz="1800" dirty="0">
              <a:solidFill>
                <a:sysClr val="windowText" lastClr="000000">
                  <a:lumMod val="85000"/>
                  <a:lumOff val="15000"/>
                </a:sysClr>
              </a:solidFill>
              <a:latin typeface="Lucida Bright" panose="020406020505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Lucida Bright" panose="02040602050505020304" pitchFamily="18" charset="0"/>
              </a:rPr>
              <a:t>We selected 10 components from PCA but </a:t>
            </a:r>
            <a:r>
              <a:rPr lang="en-US" sz="1800" dirty="0" smtClean="0">
                <a:latin typeface="Lucida Bright" panose="02040602050505020304" pitchFamily="18" charset="0"/>
              </a:rPr>
              <a:t>we </a:t>
            </a:r>
            <a:r>
              <a:rPr lang="en-US" sz="1800" dirty="0">
                <a:latin typeface="Lucida Bright" panose="02040602050505020304" pitchFamily="18" charset="0"/>
              </a:rPr>
              <a:t>already had less features</a:t>
            </a:r>
            <a:r>
              <a:rPr lang="en-US" sz="1800" dirty="0" smtClean="0">
                <a:latin typeface="Lucida Bright" panose="02040602050505020304" pitchFamily="18" charset="0"/>
              </a:rPr>
              <a:t>.</a:t>
            </a:r>
            <a:endParaRPr lang="en-US" sz="1800" dirty="0">
              <a:latin typeface="Lucida Bright" panose="020406020505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Lucida Bright" panose="02040602050505020304" pitchFamily="18" charset="0"/>
              </a:rPr>
              <a:t>B</a:t>
            </a:r>
            <a:r>
              <a:rPr lang="en-US" sz="1800" dirty="0" smtClean="0">
                <a:latin typeface="Lucida Bright" panose="02040602050505020304" pitchFamily="18" charset="0"/>
              </a:rPr>
              <a:t>ecause </a:t>
            </a:r>
            <a:r>
              <a:rPr lang="en-US" sz="1800" dirty="0">
                <a:latin typeface="Lucida Bright" panose="02040602050505020304" pitchFamily="18" charset="0"/>
              </a:rPr>
              <a:t>of imbalanced dataset we could not consider such a low number.</a:t>
            </a:r>
          </a:p>
          <a:p>
            <a:pPr marL="283464" marR="0" lvl="0" indent="-283464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C0FCEE62-BF64-4F67-A252-08FBF93E9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3" b="10870"/>
          <a:stretch/>
        </p:blipFill>
        <p:spPr>
          <a:xfrm>
            <a:off x="2116471" y="3908323"/>
            <a:ext cx="7959057" cy="25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Train test split and feature selection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739DF142-480A-42E6-9C74-D1649BBB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433513"/>
            <a:ext cx="10429875" cy="1286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EA1AB52-E3C0-4246-90B2-86960E08D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52" y="4359662"/>
            <a:ext cx="10454148" cy="2419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12E9C77-6884-4CAE-B92E-5E63222525B5}"/>
              </a:ext>
            </a:extLst>
          </p:cNvPr>
          <p:cNvSpPr txBox="1"/>
          <p:nvPr/>
        </p:nvSpPr>
        <p:spPr>
          <a:xfrm>
            <a:off x="1019175" y="2952749"/>
            <a:ext cx="1011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Lucida Bright" panose="02040602050505020304" pitchFamily="18" charset="0"/>
              </a:rPr>
              <a:t>We divided 20% of our data into testing and 80% into training for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8C1630F-B49D-4470-A251-CAE91E7319DC}"/>
              </a:ext>
            </a:extLst>
          </p:cNvPr>
          <p:cNvSpPr txBox="1"/>
          <p:nvPr/>
        </p:nvSpPr>
        <p:spPr>
          <a:xfrm>
            <a:off x="1019175" y="3555181"/>
            <a:ext cx="1021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Our large </a:t>
            </a:r>
            <a:r>
              <a:rPr lang="en-US" dirty="0">
                <a:solidFill>
                  <a:prstClr val="black"/>
                </a:solidFill>
                <a:latin typeface="Lucida Bright" panose="02040602050505020304" pitchFamily="18" charset="0"/>
              </a:rPr>
              <a:t>number of features can cause overfitting and </a:t>
            </a:r>
            <a:r>
              <a:rPr lang="en-US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slow </a:t>
            </a:r>
            <a:r>
              <a:rPr lang="en-US" dirty="0">
                <a:solidFill>
                  <a:prstClr val="black"/>
                </a:solidFill>
                <a:latin typeface="Lucida Bright" panose="02040602050505020304" pitchFamily="18" charset="0"/>
              </a:rPr>
              <a:t>computing, </a:t>
            </a:r>
            <a:endParaRPr lang="en-US" dirty="0" smtClean="0">
              <a:solidFill>
                <a:prstClr val="black"/>
              </a:solidFill>
              <a:latin typeface="Lucida Bright" panose="02040602050505020304" pitchFamily="18" charset="0"/>
            </a:endParaRPr>
          </a:p>
          <a:p>
            <a:pPr defTabSz="914400"/>
            <a:r>
              <a:rPr lang="en-US" dirty="0">
                <a:solidFill>
                  <a:prstClr val="black"/>
                </a:solidFill>
                <a:latin typeface="Lucida Bright" panose="02040602050505020304" pitchFamily="18" charset="0"/>
                <a:sym typeface="Wingdings" panose="05000000000000000000" pitchFamily="2" charset="2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Lucida Bright" panose="02040602050505020304" pitchFamily="18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selecting </a:t>
            </a:r>
            <a:r>
              <a:rPr lang="en-US" dirty="0">
                <a:solidFill>
                  <a:prstClr val="black"/>
                </a:solidFill>
                <a:latin typeface="Lucida Bright" panose="02040602050505020304" pitchFamily="18" charset="0"/>
              </a:rPr>
              <a:t>features using </a:t>
            </a:r>
            <a:r>
              <a:rPr lang="en-US" b="1" dirty="0" err="1">
                <a:solidFill>
                  <a:prstClr val="black"/>
                </a:solidFill>
                <a:latin typeface="Lucida Bright" panose="02040602050505020304" pitchFamily="18" charset="0"/>
              </a:rPr>
              <a:t>SelectKBest</a:t>
            </a:r>
            <a:r>
              <a:rPr lang="en-US" b="1" dirty="0">
                <a:solidFill>
                  <a:prstClr val="black"/>
                </a:solidFill>
                <a:latin typeface="Lucida Bright" panose="020406020505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83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Lucida Bright" panose="02040602050505020304" pitchFamily="18" charset="0"/>
              </a:rPr>
              <a:t>Algorithms for Modelling</a:t>
            </a:r>
            <a:endParaRPr lang="en-US" sz="3600" dirty="0">
              <a:latin typeface="Lucida Bright" panose="020406020505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8F06052-B7AA-407B-B4E9-472C2C8D7339}"/>
              </a:ext>
            </a:extLst>
          </p:cNvPr>
          <p:cNvSpPr txBox="1">
            <a:spLocks/>
          </p:cNvSpPr>
          <p:nvPr/>
        </p:nvSpPr>
        <p:spPr>
          <a:xfrm>
            <a:off x="6445045" y="1565916"/>
            <a:ext cx="5320322" cy="4327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Total data after preprocessing was: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30,108 from 43,400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Bright" panose="02040602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Selected algorithms for classification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 Decision tree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 Random forest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 Logistic Regression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 classifier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Bright" panose="02040602050505020304" pitchFamily="18" charset="0"/>
              </a:rPr>
              <a:t> Application after balancing dataset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8421" y="4483511"/>
            <a:ext cx="514719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 panose="02040602050505020304" pitchFamily="18" charset="0"/>
                <a:ea typeface="+mj-ea"/>
                <a:cs typeface="+mj-cs"/>
              </a:rPr>
              <a:t>Key point to note:</a:t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 panose="02040602050505020304" pitchFamily="18" charset="0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 panose="02040602050505020304" pitchFamily="18" charset="0"/>
                <a:ea typeface="+mj-ea"/>
                <a:cs typeface="+mj-cs"/>
              </a:rPr>
              <a:t>Imbalanced data: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 panose="02040602050505020304" pitchFamily="18" charset="0"/>
                <a:ea typeface="+mj-ea"/>
                <a:cs typeface="+mj-cs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 panose="02040602050505020304" pitchFamily="18" charset="0"/>
                <a:ea typeface="+mj-ea"/>
                <a:cs typeface="+mj-cs"/>
              </a:rPr>
              <a:t>healthcare</a:t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 panose="02040602050505020304" pitchFamily="18" charset="0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 panose="02040602050505020304" pitchFamily="18" charset="0"/>
                <a:ea typeface="+mj-ea"/>
                <a:cs typeface="+mj-cs"/>
              </a:rPr>
              <a:t>0-&gt;42617 </a:t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 panose="02040602050505020304" pitchFamily="18" charset="0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Bright" panose="02040602050505020304" pitchFamily="18" charset="0"/>
                <a:ea typeface="+mj-ea"/>
                <a:cs typeface="+mj-cs"/>
              </a:rPr>
              <a:t>1-&gt;783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ucida Bright" panose="02040602050505020304" pitchFamily="18" charset="0"/>
            </a:endParaRPr>
          </a:p>
        </p:txBody>
      </p:sp>
      <p:pic>
        <p:nvPicPr>
          <p:cNvPr id="21506" name="Picture 2" descr="https://www.smartdatacollective.com/wp-content/uploads/2018/07/AI-machine-learning-for-payoroll-servi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22" y="1565915"/>
            <a:ext cx="4374207" cy="29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Performance metrics for different algorithms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C412292E-FE2E-481F-A7D2-753CDC567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920044"/>
              </p:ext>
            </p:extLst>
          </p:nvPr>
        </p:nvGraphicFramePr>
        <p:xfrm>
          <a:off x="383458" y="3878826"/>
          <a:ext cx="11808542" cy="2499360"/>
        </p:xfrm>
        <a:graphic>
          <a:graphicData uri="http://schemas.openxmlformats.org/drawingml/2006/table">
            <a:tbl>
              <a:tblPr firstRow="1" bandRow="1"/>
              <a:tblGrid>
                <a:gridCol w="3028966">
                  <a:extLst>
                    <a:ext uri="{9D8B030D-6E8A-4147-A177-3AD203B41FA5}">
                      <a16:colId xmlns:a16="http://schemas.microsoft.com/office/drawing/2014/main" xmlns="" val="1073637912"/>
                    </a:ext>
                  </a:extLst>
                </a:gridCol>
                <a:gridCol w="2875304">
                  <a:extLst>
                    <a:ext uri="{9D8B030D-6E8A-4147-A177-3AD203B41FA5}">
                      <a16:colId xmlns:a16="http://schemas.microsoft.com/office/drawing/2014/main" xmlns="" val="1002325342"/>
                    </a:ext>
                  </a:extLst>
                </a:gridCol>
                <a:gridCol w="2952136">
                  <a:extLst>
                    <a:ext uri="{9D8B030D-6E8A-4147-A177-3AD203B41FA5}">
                      <a16:colId xmlns:a16="http://schemas.microsoft.com/office/drawing/2014/main" xmlns="" val="3532516206"/>
                    </a:ext>
                  </a:extLst>
                </a:gridCol>
                <a:gridCol w="2952136">
                  <a:extLst>
                    <a:ext uri="{9D8B030D-6E8A-4147-A177-3AD203B41FA5}">
                      <a16:colId xmlns:a16="http://schemas.microsoft.com/office/drawing/2014/main" xmlns="" val="1037343380"/>
                    </a:ext>
                  </a:extLst>
                </a:gridCol>
              </a:tblGrid>
              <a:tr h="453890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600" dirty="0">
                        <a:latin typeface="Lucida Bright" panose="020406020505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Lucida Bright" panose="020406020505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ucida Bright" panose="02040602050505020304" pitchFamily="18" charset="0"/>
                        </a:rPr>
                        <a:t>Logistic Regression</a:t>
                      </a:r>
                    </a:p>
                    <a:p>
                      <a:endParaRPr lang="en-US" sz="1600" dirty="0">
                        <a:latin typeface="Lucida Bright" panose="020406020505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Lucida Bright" panose="020406020505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ucida Bright" panose="02040602050505020304" pitchFamily="18" charset="0"/>
                        </a:rPr>
                        <a:t>Decision Tree</a:t>
                      </a:r>
                    </a:p>
                    <a:p>
                      <a:endParaRPr lang="en-US" sz="1600" dirty="0">
                        <a:latin typeface="Lucida Bright" panose="020406020505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Lucida Bright" panose="020406020505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ucida Bright" panose="02040602050505020304" pitchFamily="18" charset="0"/>
                        </a:rPr>
                        <a:t>Random Forest</a:t>
                      </a:r>
                    </a:p>
                    <a:p>
                      <a:endParaRPr lang="en-US" sz="1600" dirty="0">
                        <a:latin typeface="Lucida Bright" panose="020406020505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7024007"/>
                  </a:ext>
                </a:extLst>
              </a:tr>
              <a:tr h="184918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ucida Bright" panose="02040602050505020304" pitchFamily="18" charset="0"/>
                        </a:rPr>
                        <a:t>Train time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16 sec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14 sec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24 sec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0551824"/>
                  </a:ext>
                </a:extLst>
              </a:tr>
              <a:tr h="184918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ucida Bright" panose="02040602050505020304" pitchFamily="18" charset="0"/>
                        </a:rPr>
                        <a:t>Training accuracy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98%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99%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99%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3847082"/>
                  </a:ext>
                </a:extLst>
              </a:tr>
              <a:tr h="184918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ucida Bright" panose="02040602050505020304" pitchFamily="18" charset="0"/>
                        </a:rPr>
                        <a:t>Testing accuracy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97%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94%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97%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2568586"/>
                  </a:ext>
                </a:extLst>
              </a:tr>
              <a:tr h="184918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F-train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98%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99%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99%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1275862"/>
                  </a:ext>
                </a:extLst>
              </a:tr>
              <a:tr h="184918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F-test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97%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94%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latin typeface="Lucida Bright" panose="02040602050505020304" pitchFamily="18" charset="0"/>
                        </a:rPr>
                        <a:t>97%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053258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34182" y="1548947"/>
            <a:ext cx="110907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Lucida Bright" panose="02040602050505020304" pitchFamily="18" charset="0"/>
              </a:rPr>
              <a:t>Removing </a:t>
            </a:r>
            <a:r>
              <a:rPr lang="en-US" sz="2000" dirty="0" err="1">
                <a:latin typeface="Lucida Bright" panose="02040602050505020304" pitchFamily="18" charset="0"/>
              </a:rPr>
              <a:t>NaNs</a:t>
            </a:r>
            <a:r>
              <a:rPr lang="en-US" sz="2000" dirty="0">
                <a:latin typeface="Lucida Bright" panose="02040602050505020304" pitchFamily="18" charset="0"/>
              </a:rPr>
              <a:t> but without feature selection:</a:t>
            </a:r>
          </a:p>
          <a:p>
            <a:pPr lvl="1"/>
            <a:endParaRPr lang="en-US" sz="2000" dirty="0" smtClean="0">
              <a:latin typeface="Lucida Bright" panose="02040602050505020304" pitchFamily="18" charset="0"/>
            </a:endParaRPr>
          </a:p>
          <a:p>
            <a:pPr lvl="1"/>
            <a:r>
              <a:rPr lang="en-US" sz="2000" dirty="0" smtClean="0">
                <a:latin typeface="Lucida Bright" panose="02040602050505020304" pitchFamily="18" charset="0"/>
              </a:rPr>
              <a:t>Results</a:t>
            </a:r>
            <a:r>
              <a:rPr lang="en-US" sz="2000" dirty="0">
                <a:latin typeface="Lucida Bright" panose="02040602050505020304" pitchFamily="18" charset="0"/>
              </a:rPr>
              <a:t>:</a:t>
            </a:r>
          </a:p>
          <a:p>
            <a:pPr lvl="2"/>
            <a:r>
              <a:rPr lang="en-US" sz="2000" dirty="0">
                <a:latin typeface="Lucida Bright" panose="02040602050505020304" pitchFamily="18" charset="0"/>
              </a:rPr>
              <a:t>Calculated the number of samples for 1%, 10%, and 100% of the training data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Lucida Bright" panose="02040602050505020304" pitchFamily="18" charset="0"/>
              </a:rPr>
              <a:t>Very good accuracy but </a:t>
            </a:r>
            <a:r>
              <a:rPr lang="en-US" sz="2000" b="1" dirty="0">
                <a:latin typeface="Lucida Bright" panose="02040602050505020304" pitchFamily="18" charset="0"/>
              </a:rPr>
              <a:t>misleading</a:t>
            </a:r>
            <a:r>
              <a:rPr lang="en-US" sz="2000" dirty="0">
                <a:latin typeface="Lucida Bright" panose="02040602050505020304" pitchFamily="18" charset="0"/>
              </a:rPr>
              <a:t> because of unbalanced </a:t>
            </a:r>
            <a:r>
              <a:rPr lang="en-US" sz="2000" dirty="0" smtClean="0">
                <a:latin typeface="Lucida Bright" panose="02040602050505020304" pitchFamily="18" charset="0"/>
              </a:rPr>
              <a:t>dataset</a:t>
            </a:r>
            <a:endParaRPr lang="en-US" sz="20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59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2492" y="180154"/>
            <a:ext cx="10382552" cy="849141"/>
          </a:xfrm>
        </p:spPr>
        <p:txBody>
          <a:bodyPr>
            <a:normAutofit/>
          </a:bodyPr>
          <a:lstStyle/>
          <a:p>
            <a:r>
              <a:rPr lang="en-US" sz="2700" dirty="0">
                <a:latin typeface="Lucida Bright" panose="02040602050505020304" pitchFamily="18" charset="0"/>
              </a:rPr>
              <a:t>Performance metrics for </a:t>
            </a:r>
            <a:r>
              <a:rPr lang="en-US" sz="2700" dirty="0" smtClean="0">
                <a:latin typeface="Lucida Bright" panose="02040602050505020304" pitchFamily="18" charset="0"/>
              </a:rPr>
              <a:t>3 supervised </a:t>
            </a:r>
            <a:r>
              <a:rPr lang="en-US" sz="2700" dirty="0">
                <a:latin typeface="Lucida Bright" panose="02040602050505020304" pitchFamily="18" charset="0"/>
              </a:rPr>
              <a:t>learning </a:t>
            </a:r>
            <a:r>
              <a:rPr lang="en-US" sz="2700" dirty="0" smtClean="0">
                <a:latin typeface="Lucida Bright" panose="02040602050505020304" pitchFamily="18" charset="0"/>
              </a:rPr>
              <a:t>models</a:t>
            </a:r>
            <a:endParaRPr lang="en-US" dirty="0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D05D331-B8E7-4944-9A3D-157485C75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" t="3902" r="5726"/>
          <a:stretch/>
        </p:blipFill>
        <p:spPr>
          <a:xfrm>
            <a:off x="1276185" y="1526147"/>
            <a:ext cx="9657286" cy="2310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DC95DB-EFB6-4C1E-ADC5-E4C4BE837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r="10277"/>
          <a:stretch/>
        </p:blipFill>
        <p:spPr>
          <a:xfrm>
            <a:off x="1276185" y="3836444"/>
            <a:ext cx="9657286" cy="2372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6F73444-C861-47BB-8384-C9605C472B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60"/>
          <a:stretch/>
        </p:blipFill>
        <p:spPr>
          <a:xfrm>
            <a:off x="1276185" y="6209071"/>
            <a:ext cx="7506748" cy="4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9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2492" y="180154"/>
            <a:ext cx="10382552" cy="849141"/>
          </a:xfrm>
        </p:spPr>
        <p:txBody>
          <a:bodyPr>
            <a:norm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Performance </a:t>
            </a:r>
            <a:r>
              <a:rPr lang="en-US" dirty="0" smtClean="0">
                <a:latin typeface="Lucida Bright" panose="02040602050505020304" pitchFamily="18" charset="0"/>
              </a:rPr>
              <a:t>metrics</a:t>
            </a:r>
            <a:endParaRPr lang="en-US" dirty="0">
              <a:latin typeface="Lucida Bright" panose="0204060205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7F8A74F-E971-4C09-AA95-0A2623D19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"/>
          <a:stretch/>
        </p:blipFill>
        <p:spPr>
          <a:xfrm>
            <a:off x="1253237" y="2523696"/>
            <a:ext cx="9774014" cy="18245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53237" y="4797903"/>
            <a:ext cx="92521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Lucida Bright" panose="02040602050505020304" pitchFamily="18" charset="0"/>
              </a:rPr>
              <a:t>With </a:t>
            </a:r>
            <a:r>
              <a:rPr lang="en-US" dirty="0" err="1">
                <a:latin typeface="Lucida Bright" panose="02040602050505020304" pitchFamily="18" charset="0"/>
              </a:rPr>
              <a:t>XGBoost</a:t>
            </a:r>
            <a:r>
              <a:rPr lang="en-US" dirty="0">
                <a:latin typeface="Lucida Bright" panose="02040602050505020304" pitchFamily="18" charset="0"/>
              </a:rPr>
              <a:t> </a:t>
            </a:r>
            <a:r>
              <a:rPr lang="en-US" dirty="0" smtClean="0">
                <a:latin typeface="Lucida Bright" panose="02040602050505020304" pitchFamily="18" charset="0"/>
              </a:rPr>
              <a:t>Classifier: </a:t>
            </a:r>
          </a:p>
          <a:p>
            <a:endParaRPr lang="en-US" dirty="0" smtClean="0">
              <a:latin typeface="Lucida Bright" panose="02040602050505020304" pitchFamily="18" charset="0"/>
            </a:endParaRPr>
          </a:p>
          <a:p>
            <a:r>
              <a:rPr lang="en-US" dirty="0" smtClean="0">
                <a:latin typeface="Lucida Bright" panose="02040602050505020304" pitchFamily="18" charset="0"/>
              </a:rPr>
              <a:t>	Even </a:t>
            </a:r>
            <a:r>
              <a:rPr lang="en-US" dirty="0" err="1">
                <a:latin typeface="Lucida Bright" panose="02040602050505020304" pitchFamily="18" charset="0"/>
              </a:rPr>
              <a:t>XGBoost</a:t>
            </a:r>
            <a:r>
              <a:rPr lang="en-US" dirty="0">
                <a:latin typeface="Lucida Bright" panose="02040602050505020304" pitchFamily="18" charset="0"/>
              </a:rPr>
              <a:t> classifier gave us high percentage accuracy as other classifiers.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3237" y="1704724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Lucida Bright" panose="02040602050505020304" pitchFamily="18" charset="0"/>
              </a:rPr>
              <a:t>With feature </a:t>
            </a:r>
            <a:r>
              <a:rPr lang="en-US" dirty="0" smtClean="0">
                <a:latin typeface="Lucida Bright" panose="02040602050505020304" pitchFamily="18" charset="0"/>
              </a:rPr>
              <a:t>engineering: </a:t>
            </a:r>
            <a:endParaRPr lang="en-US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2492" y="180154"/>
            <a:ext cx="10382552" cy="849141"/>
          </a:xfrm>
        </p:spPr>
        <p:txBody>
          <a:bodyPr>
            <a:norm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Making our dataset balanced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90A661-85A0-4143-A88D-1C6540D3B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3" b="21669"/>
          <a:stretch/>
        </p:blipFill>
        <p:spPr>
          <a:xfrm>
            <a:off x="761372" y="4173794"/>
            <a:ext cx="9935203" cy="146009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290977"/>
              </p:ext>
            </p:extLst>
          </p:nvPr>
        </p:nvGraphicFramePr>
        <p:xfrm>
          <a:off x="761372" y="1561783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ucida Bright" panose="02040602050505020304" pitchFamily="18" charset="0"/>
                        </a:rPr>
                        <a:t>Stroke</a:t>
                      </a:r>
                      <a:endParaRPr lang="en-US" sz="1800" dirty="0">
                        <a:latin typeface="Lucida Bright" panose="02040602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Lucida Bright" panose="02040602050505020304" pitchFamily="18" charset="0"/>
                        </a:rPr>
                        <a:t>Imbalace</a:t>
                      </a:r>
                      <a:r>
                        <a:rPr lang="en-US" sz="1800" baseline="0" dirty="0" err="1" smtClean="0">
                          <a:latin typeface="Lucida Bright" panose="02040602050505020304" pitchFamily="18" charset="0"/>
                        </a:rPr>
                        <a:t>d</a:t>
                      </a:r>
                      <a:endParaRPr lang="en-US" sz="1800" dirty="0">
                        <a:latin typeface="Lucida Bright" panose="02040602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ucida Bright" panose="02040602050505020304" pitchFamily="18" charset="0"/>
                        </a:rPr>
                        <a:t>Balanced</a:t>
                      </a:r>
                      <a:endParaRPr lang="en-US" sz="1800" dirty="0">
                        <a:latin typeface="Lucida Bright" panose="020406020505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ucida Bright" panose="02040602050505020304" pitchFamily="18" charset="0"/>
                        </a:rPr>
                        <a:t>0</a:t>
                      </a:r>
                      <a:endParaRPr lang="en-US" sz="1800" dirty="0">
                        <a:latin typeface="Lucida Bright" panose="02040602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ucida Bright" panose="02040602050505020304" pitchFamily="18" charset="0"/>
                        </a:rPr>
                        <a:t>42617</a:t>
                      </a:r>
                      <a:endParaRPr lang="en-US" sz="1800" dirty="0">
                        <a:latin typeface="Lucida Bright" panose="02040602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ucida Bright" panose="02040602050505020304" pitchFamily="18" charset="0"/>
                        </a:rPr>
                        <a:t>800</a:t>
                      </a:r>
                      <a:endParaRPr lang="en-US" sz="1800" dirty="0">
                        <a:latin typeface="Lucida Bright" panose="020406020505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ucida Bright" panose="02040602050505020304" pitchFamily="18" charset="0"/>
                        </a:rPr>
                        <a:t>1</a:t>
                      </a:r>
                      <a:endParaRPr lang="en-US" sz="1800" dirty="0">
                        <a:latin typeface="Lucida Bright" panose="02040602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ucida Bright" panose="02040602050505020304" pitchFamily="18" charset="0"/>
                        </a:rPr>
                        <a:t>783</a:t>
                      </a:r>
                      <a:endParaRPr lang="en-US" sz="1800" dirty="0">
                        <a:latin typeface="Lucida Bright" panose="02040602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Lucida Bright" panose="02040602050505020304" pitchFamily="18" charset="0"/>
                        </a:rPr>
                        <a:t>783</a:t>
                      </a:r>
                      <a:endParaRPr lang="en-US" sz="1800" dirty="0">
                        <a:latin typeface="Lucida Bright" panose="020406020505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1372" y="3480619"/>
            <a:ext cx="677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Bright" panose="02040602050505020304" pitchFamily="18" charset="0"/>
              </a:rPr>
              <a:t>Evaluation results of balanced dataset</a:t>
            </a:r>
            <a:endParaRPr lang="en-US" sz="24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3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2492" y="180154"/>
            <a:ext cx="10382552" cy="849141"/>
          </a:xfrm>
        </p:spPr>
        <p:txBody>
          <a:bodyPr>
            <a:norm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Conclusion and </a:t>
            </a:r>
            <a:r>
              <a:rPr lang="en-US" dirty="0" smtClean="0">
                <a:latin typeface="Lucida Bright" panose="02040602050505020304" pitchFamily="18" charset="0"/>
              </a:rPr>
              <a:t>Future </a:t>
            </a:r>
            <a:r>
              <a:rPr lang="en-US" dirty="0">
                <a:latin typeface="Lucida Bright" panose="02040602050505020304" pitchFamily="18" charset="0"/>
              </a:rPr>
              <a:t>work</a:t>
            </a:r>
          </a:p>
        </p:txBody>
      </p:sp>
      <p:sp>
        <p:nvSpPr>
          <p:cNvPr id="2" name="Rectangle 1"/>
          <p:cNvSpPr/>
          <p:nvPr/>
        </p:nvSpPr>
        <p:spPr>
          <a:xfrm>
            <a:off x="639253" y="1945402"/>
            <a:ext cx="7270955" cy="275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</a:rPr>
              <a:t>The best accuracy for our dataset was when we used a balanced dataset with feature selection.</a:t>
            </a:r>
          </a:p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Bright" panose="02040602050505020304" pitchFamily="18" charset="0"/>
            </a:endParaRPr>
          </a:p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</a:rPr>
              <a:t>Dealing with imbalanced datasets for better prediction:</a:t>
            </a:r>
          </a:p>
          <a:p>
            <a:pPr marL="800100" marR="0" lvl="1" indent="-34290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</a:rPr>
              <a:t>Better classifiers or other tools</a:t>
            </a:r>
            <a:endParaRPr lang="en-US" sz="2000" kern="0" dirty="0">
              <a:solidFill>
                <a:prstClr val="black"/>
              </a:solidFill>
              <a:latin typeface="Lucida Bright" panose="02040602050505020304" pitchFamily="18" charset="0"/>
            </a:endParaRPr>
          </a:p>
          <a:p>
            <a:pPr marL="800100" marR="0" lvl="1" indent="-34290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</a:rPr>
              <a:t>Collect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0"/>
              </a:rPr>
              <a:t> more data</a:t>
            </a:r>
          </a:p>
          <a:p>
            <a:pPr marL="800100" marR="0" lvl="1" indent="-34290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000" kern="0" baseline="0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Apply SMOTE and MSMOTE methods</a:t>
            </a:r>
            <a:r>
              <a:rPr lang="en-US" sz="2000" kern="0" dirty="0" smtClean="0">
                <a:solidFill>
                  <a:prstClr val="black"/>
                </a:solidFill>
                <a:latin typeface="Lucida Bright" panose="02040602050505020304" pitchFamily="18" charset="0"/>
              </a:rPr>
              <a:t> 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Bright" panose="02040602050505020304" pitchFamily="18" charset="0"/>
            </a:endParaRPr>
          </a:p>
        </p:txBody>
      </p:sp>
      <p:pic>
        <p:nvPicPr>
          <p:cNvPr id="26626" name="Picture 2" descr="https://cookieegroup.com/wp-content/uploads/2018/10/2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471" y="3624612"/>
            <a:ext cx="4609588" cy="268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07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ubleT-4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136" y="2020912"/>
            <a:ext cx="3435349" cy="2864555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37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ucida Bright" panose="02040602050505020304" pitchFamily="18" charset="0"/>
              </a:rPr>
              <a:t>Outline </a:t>
            </a:r>
            <a:endParaRPr lang="en-US" sz="4000" dirty="0">
              <a:latin typeface="Lucida Bright" panose="020406020505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826E8B8E-0B9B-48FE-9D77-F1140B3A1103}"/>
              </a:ext>
            </a:extLst>
          </p:cNvPr>
          <p:cNvSpPr txBox="1">
            <a:spLocks/>
          </p:cNvSpPr>
          <p:nvPr/>
        </p:nvSpPr>
        <p:spPr>
          <a:xfrm>
            <a:off x="5707627" y="1902541"/>
            <a:ext cx="6356554" cy="4572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20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Lucida Bright" panose="02040602050505020304" pitchFamily="18" charset="0"/>
              </a:rPr>
              <a:t>Introduction to Dataset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Lucida Bright" panose="020406020505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Basic data cleaning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	Dealing with data types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    Handling missing data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More data exploration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	Outlier detection	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    Plotting distributions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Feature Engineering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Interaction between features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Dimensionality reduction using PCA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Feature selection and Model building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Lucida Bright" panose="02040602050505020304" pitchFamily="18" charset="0"/>
              </a:rPr>
              <a:t>Comparison of different models performance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Lucida Bright" panose="02040602050505020304" pitchFamily="18" charset="0"/>
            </a:endParaRPr>
          </a:p>
        </p:txBody>
      </p:sp>
      <p:pic>
        <p:nvPicPr>
          <p:cNvPr id="4100" name="Picture 4" descr="http://www.healthcatalyst.com/wp-content/uploads/2017/02/machine-learning-in-healthca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25229"/>
          <a:stretch/>
        </p:blipFill>
        <p:spPr bwMode="auto">
          <a:xfrm>
            <a:off x="471947" y="1902540"/>
            <a:ext cx="4675239" cy="440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7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latin typeface="Lucida Bright" panose="02040602050505020304" pitchFamily="18" charset="0"/>
              </a:rPr>
              <a:t>Introduction to </a:t>
            </a:r>
            <a:r>
              <a:rPr lang="en-US" sz="4000" dirty="0" smtClean="0">
                <a:latin typeface="Lucida Bright" panose="02040602050505020304" pitchFamily="18" charset="0"/>
              </a:rPr>
              <a:t>Dataset</a:t>
            </a:r>
            <a:endParaRPr lang="en-US" sz="4000" dirty="0">
              <a:latin typeface="Lucida Bright" panose="02040602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6353E7-A793-43B3-ADD5-05AF196EA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4" y="1401097"/>
            <a:ext cx="7587570" cy="51914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31046" y="2344994"/>
            <a:ext cx="34609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Lucida Bright" panose="02040602050505020304" pitchFamily="18" charset="0"/>
              </a:rPr>
              <a:t>Kaggle</a:t>
            </a:r>
            <a:r>
              <a:rPr lang="en-US" dirty="0">
                <a:latin typeface="Lucida Bright" panose="02040602050505020304" pitchFamily="18" charset="0"/>
              </a:rPr>
              <a:t> </a:t>
            </a:r>
            <a:r>
              <a:rPr lang="en-US" dirty="0" smtClean="0">
                <a:latin typeface="Lucida Bright" panose="02040602050505020304" pitchFamily="18" charset="0"/>
              </a:rPr>
              <a:t>URL</a:t>
            </a:r>
          </a:p>
          <a:p>
            <a:r>
              <a:rPr lang="en-US" dirty="0" smtClean="0">
                <a:latin typeface="Lucida Bright" panose="02040602050505020304" pitchFamily="18" charset="0"/>
              </a:rPr>
              <a:t/>
            </a:r>
            <a:br>
              <a:rPr lang="en-US" dirty="0" smtClean="0">
                <a:latin typeface="Lucida Bright" panose="02040602050505020304" pitchFamily="18" charset="0"/>
              </a:rPr>
            </a:br>
            <a:r>
              <a:rPr lang="en-US" dirty="0" smtClean="0">
                <a:latin typeface="Lucida Bright" panose="02040602050505020304" pitchFamily="18" charset="0"/>
                <a:hlinkClick r:id="rId4"/>
              </a:rPr>
              <a:t>https</a:t>
            </a:r>
            <a:r>
              <a:rPr lang="en-US" dirty="0">
                <a:latin typeface="Lucida Bright" panose="02040602050505020304" pitchFamily="18" charset="0"/>
                <a:hlinkClick r:id="rId4"/>
              </a:rPr>
              <a:t>://</a:t>
            </a:r>
            <a:r>
              <a:rPr lang="en-US" dirty="0" smtClean="0">
                <a:latin typeface="Lucida Bright" panose="02040602050505020304" pitchFamily="18" charset="0"/>
                <a:hlinkClick r:id="rId4"/>
              </a:rPr>
              <a:t>www.kaggle.com/asaumya/healthcare-dataset-stroke-data</a:t>
            </a:r>
            <a:endParaRPr lang="en-US" dirty="0" smtClean="0">
              <a:latin typeface="Lucida Bright" panose="020406020505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ucida Bright" panose="02040602050505020304" pitchFamily="18" charset="0"/>
              </a:rPr>
              <a:t>Dealing with data types</a:t>
            </a:r>
            <a:endParaRPr lang="en-US" sz="4000" dirty="0">
              <a:latin typeface="Lucida Bright" panose="020406020505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85" y="2485568"/>
            <a:ext cx="2932430" cy="2889754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FBF91747-28C7-4CA8-9022-FF394E695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57" y="1540990"/>
            <a:ext cx="6833576" cy="50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0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4724" y="117987"/>
            <a:ext cx="8681728" cy="1099864"/>
          </a:xfrm>
        </p:spPr>
        <p:txBody>
          <a:bodyPr>
            <a:norm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Data </a:t>
            </a:r>
            <a:r>
              <a:rPr lang="en-US" dirty="0" smtClean="0">
                <a:latin typeface="Lucida Bright" panose="02040602050505020304" pitchFamily="18" charset="0"/>
              </a:rPr>
              <a:t>Set Analysis: </a:t>
            </a:r>
            <a:r>
              <a:rPr lang="en-US" dirty="0">
                <a:latin typeface="Lucida Bright" panose="02040602050505020304" pitchFamily="18" charset="0"/>
              </a:rPr>
              <a:t>People who have stroke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8C6A8CCE-550B-4630-A359-01E9FC24F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5" y="1580803"/>
            <a:ext cx="2136058" cy="184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86615E9-7CFA-47CC-A6B5-92C41014F2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/>
          <a:stretch/>
        </p:blipFill>
        <p:spPr>
          <a:xfrm>
            <a:off x="3423917" y="1580803"/>
            <a:ext cx="3219696" cy="1843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AABDEBC-F660-4FE6-B22A-D1D8370102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/>
          <a:stretch/>
        </p:blipFill>
        <p:spPr>
          <a:xfrm>
            <a:off x="7395487" y="1708745"/>
            <a:ext cx="4381929" cy="171539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xmlns="" id="{0DA7D367-F5E4-486F-8B89-65C52D02BA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2316" b="3510"/>
          <a:stretch/>
        </p:blipFill>
        <p:spPr>
          <a:xfrm>
            <a:off x="6431274" y="4399735"/>
            <a:ext cx="5284838" cy="17070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1797"/>
          <a:stretch/>
        </p:blipFill>
        <p:spPr>
          <a:xfrm>
            <a:off x="535985" y="4399735"/>
            <a:ext cx="5358325" cy="1707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2E12520-F2ED-417E-8A2D-01DD0F4B3120}"/>
              </a:ext>
            </a:extLst>
          </p:cNvPr>
          <p:cNvSpPr txBox="1"/>
          <p:nvPr/>
        </p:nvSpPr>
        <p:spPr>
          <a:xfrm>
            <a:off x="535985" y="3463922"/>
            <a:ext cx="2136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Only 783 people had stroke in this dataset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3918" y="3463922"/>
            <a:ext cx="32196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  <a:latin typeface="Lucida Bright" panose="02040602050505020304" pitchFamily="18" charset="0"/>
              </a:rPr>
              <a:t>Private occupation is the most dangerous work type in this dataset.</a:t>
            </a:r>
            <a:endParaRPr lang="en-US" sz="1400" dirty="0">
              <a:solidFill>
                <a:prstClr val="black"/>
              </a:solidFill>
              <a:latin typeface="Lucida Bright" panose="020406020505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FE70855-8CAC-4FC2-BBC8-AEFF6CE6D33D}"/>
              </a:ext>
            </a:extLst>
          </p:cNvPr>
          <p:cNvSpPr txBox="1"/>
          <p:nvPr/>
        </p:nvSpPr>
        <p:spPr>
          <a:xfrm>
            <a:off x="7395486" y="3463922"/>
            <a:ext cx="438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Lucida Bright" panose="02040602050505020304" pitchFamily="18" charset="0"/>
              </a:rPr>
              <a:t>59% of all people are Female and only 40% are Male that participated in stroke research.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9F052C9-5BBC-4C74-81A4-6CAF3FFE6004}"/>
              </a:ext>
            </a:extLst>
          </p:cNvPr>
          <p:cNvSpPr txBox="1"/>
          <p:nvPr/>
        </p:nvSpPr>
        <p:spPr>
          <a:xfrm>
            <a:off x="6431274" y="6153636"/>
            <a:ext cx="5284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ucida Bright" panose="02040602050505020304" pitchFamily="18" charset="0"/>
              </a:rPr>
              <a:t>1.68% Female </a:t>
            </a:r>
            <a:r>
              <a:rPr lang="en-US" sz="1400" dirty="0" smtClean="0">
                <a:latin typeface="Lucida Bright" panose="02040602050505020304" pitchFamily="18" charset="0"/>
              </a:rPr>
              <a:t>have </a:t>
            </a:r>
            <a:r>
              <a:rPr lang="en-US" sz="1400" dirty="0">
                <a:latin typeface="Lucida Bright" panose="02040602050505020304" pitchFamily="18" charset="0"/>
              </a:rPr>
              <a:t>had a stroke.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F052C9-5BBC-4C74-81A4-6CAF3FFE6004}"/>
              </a:ext>
            </a:extLst>
          </p:cNvPr>
          <p:cNvSpPr txBox="1"/>
          <p:nvPr/>
        </p:nvSpPr>
        <p:spPr>
          <a:xfrm>
            <a:off x="535985" y="6150024"/>
            <a:ext cx="5284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Lucida Bright" panose="02040602050505020304" pitchFamily="18" charset="0"/>
              </a:rPr>
              <a:t>2</a:t>
            </a:r>
            <a:r>
              <a:rPr lang="en-US" sz="1400" dirty="0">
                <a:latin typeface="Lucida Bright" panose="02040602050505020304" pitchFamily="18" charset="0"/>
              </a:rPr>
              <a:t>% Male have had a stroke.</a:t>
            </a:r>
          </a:p>
        </p:txBody>
      </p:sp>
    </p:spTree>
    <p:extLst>
      <p:ext uri="{BB962C8B-B14F-4D97-AF65-F5344CB8AC3E}">
        <p14:creationId xmlns:p14="http://schemas.microsoft.com/office/powerpoint/2010/main" val="11425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Important features study based on label</a:t>
            </a:r>
          </a:p>
        </p:txBody>
      </p:sp>
      <p:pic>
        <p:nvPicPr>
          <p:cNvPr id="6" name="Picture 2" descr="https://lh6.googleusercontent.com/b4Nnl1AzXY17Qd-deO0vbd-NeseqycE69y41BWtr-JriSR8OSlvDiyilZuIvrsr2g-lIKyOvFjiN22Op64Mu74AGG9G8HPaw24AKHDhoz2SlL09uLZbCLyehgWYEBVzcAIvBses09sI">
            <a:extLst>
              <a:ext uri="{FF2B5EF4-FFF2-40B4-BE49-F238E27FC236}">
                <a16:creationId xmlns:a16="http://schemas.microsoft.com/office/drawing/2014/main" xmlns="" id="{64CBE443-AAE1-4FD8-AB93-1D96B18B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33" y="1526960"/>
            <a:ext cx="8446024" cy="435133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7572133-127B-4F89-B9E6-30C4E0BFD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r="4047"/>
          <a:stretch/>
        </p:blipFill>
        <p:spPr>
          <a:xfrm>
            <a:off x="9935095" y="1526960"/>
            <a:ext cx="1878362" cy="51918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6477" y="6018130"/>
            <a:ext cx="79011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Lucida Bright" panose="02040602050505020304" pitchFamily="18" charset="0"/>
              </a:rPr>
              <a:t>Conclusion: </a:t>
            </a:r>
            <a:r>
              <a:rPr lang="en-US" sz="1600" b="1" dirty="0" smtClean="0">
                <a:latin typeface="Lucida Bright" panose="02040602050505020304" pitchFamily="18" charset="0"/>
              </a:rPr>
              <a:t>Age</a:t>
            </a:r>
            <a:r>
              <a:rPr lang="en-US" sz="1600" dirty="0" smtClean="0">
                <a:latin typeface="Lucida Bright" panose="02040602050505020304" pitchFamily="18" charset="0"/>
              </a:rPr>
              <a:t> </a:t>
            </a:r>
            <a:r>
              <a:rPr lang="en-US" sz="1600" dirty="0">
                <a:latin typeface="Lucida Bright" panose="02040602050505020304" pitchFamily="18" charset="0"/>
              </a:rPr>
              <a:t>has an </a:t>
            </a:r>
            <a:r>
              <a:rPr lang="en-US" sz="1600" dirty="0" smtClean="0">
                <a:latin typeface="Lucida Bright" panose="02040602050505020304" pitchFamily="18" charset="0"/>
              </a:rPr>
              <a:t>influence – an important risk factor for stroke.</a:t>
            </a:r>
            <a:endParaRPr lang="en-US" sz="16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9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Important features study based on label</a:t>
            </a:r>
          </a:p>
        </p:txBody>
      </p:sp>
      <p:pic>
        <p:nvPicPr>
          <p:cNvPr id="7" name="Picture 2" descr="https://lh5.googleusercontent.com/gfWxpgry3ddV4Aqsj1jMQ3lrUcM4_7n03APhQ63xibmRJNA_LEPWpJW0p4zcT4bDdh9Aqsjv-XHOvE_7ezd5jn_aAXtMgpgtrOCM7usuq813o1dAzXwczvzfUum2SeMTESAQV8nE1Ug">
            <a:extLst>
              <a:ext uri="{FF2B5EF4-FFF2-40B4-BE49-F238E27FC236}">
                <a16:creationId xmlns:a16="http://schemas.microsoft.com/office/drawing/2014/main" xmlns="" id="{E8449737-064F-44F1-9E14-C5B5BA03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3415" y="1792431"/>
            <a:ext cx="9125170" cy="4491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9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Bright" panose="02040602050505020304" pitchFamily="18" charset="0"/>
              </a:rPr>
              <a:t>Important features study based on label</a:t>
            </a:r>
          </a:p>
        </p:txBody>
      </p:sp>
      <p:pic>
        <p:nvPicPr>
          <p:cNvPr id="4" name="Picture 2" descr="https://lh4.googleusercontent.com/f0NBE1_nz2Eebk29dhdkDVC2bUKP15YWAc5Vipngu2phPHSy_9sv-q9Z_gKMaInIwPF4kMXCV_hmo2UCHAB8bJ1-gIUSzvCgP7X_1OobMatTGVy22d0XlXfBtaKelpswlbyN0yD4Ljk">
            <a:extLst>
              <a:ext uri="{FF2B5EF4-FFF2-40B4-BE49-F238E27FC236}">
                <a16:creationId xmlns:a16="http://schemas.microsoft.com/office/drawing/2014/main" xmlns="" id="{CB7F0BB2-88C3-4AC9-B0C2-2DAD475A0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02"/>
          <a:stretch/>
        </p:blipFill>
        <p:spPr bwMode="auto">
          <a:xfrm>
            <a:off x="1557697" y="1858466"/>
            <a:ext cx="9076605" cy="44095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8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</TotalTime>
  <Words>899</Words>
  <Application>Microsoft Office PowerPoint</Application>
  <PresentationFormat>Widescreen</PresentationFormat>
  <Paragraphs>209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宋体</vt:lpstr>
      <vt:lpstr>Arial</vt:lpstr>
      <vt:lpstr>Calibri</vt:lpstr>
      <vt:lpstr>Corbel</vt:lpstr>
      <vt:lpstr>Lucida Bright</vt:lpstr>
      <vt:lpstr>Palatino Linotype</vt:lpstr>
      <vt:lpstr>Times New Roman</vt:lpstr>
      <vt:lpstr>Wingdings</vt:lpstr>
      <vt:lpstr>4_Custom Design</vt:lpstr>
      <vt:lpstr>5_Custom Design</vt:lpstr>
      <vt:lpstr>HealthCare: Stroke Prediction Problem </vt:lpstr>
      <vt:lpstr>Background</vt:lpstr>
      <vt:lpstr>Outline </vt:lpstr>
      <vt:lpstr>Introduction to Dataset</vt:lpstr>
      <vt:lpstr>Dealing with data types</vt:lpstr>
      <vt:lpstr>Data Set Analysis: People who have stroke</vt:lpstr>
      <vt:lpstr>Important features study based on label</vt:lpstr>
      <vt:lpstr>Important features study based on label</vt:lpstr>
      <vt:lpstr>Important features study based on label</vt:lpstr>
      <vt:lpstr>Important features study based on label</vt:lpstr>
      <vt:lpstr>Data Cleaning</vt:lpstr>
      <vt:lpstr>Handling Missing Data</vt:lpstr>
      <vt:lpstr>More to Data Cleaning</vt:lpstr>
      <vt:lpstr>Data Exploration - 1</vt:lpstr>
      <vt:lpstr>Data Exploration - 2</vt:lpstr>
      <vt:lpstr>Outlier Detection </vt:lpstr>
      <vt:lpstr>Outlier Analysis</vt:lpstr>
      <vt:lpstr>Feature Engineering – Interaction between features</vt:lpstr>
      <vt:lpstr>Features combinations</vt:lpstr>
      <vt:lpstr>Dimensionality reduction using PCA</vt:lpstr>
      <vt:lpstr>Train test split and feature selection</vt:lpstr>
      <vt:lpstr>Algorithms for Modelling</vt:lpstr>
      <vt:lpstr>Performance metrics for different algorithms</vt:lpstr>
      <vt:lpstr>Performance metrics for 3 supervised learning models</vt:lpstr>
      <vt:lpstr>Performance metrics</vt:lpstr>
      <vt:lpstr>Making our dataset balanced</vt:lpstr>
      <vt:lpstr>Conclusion and Future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stroke</dc:title>
  <dc:creator>Bipana Thapaliya</dc:creator>
  <cp:lastModifiedBy>Kumar, Abhishek</cp:lastModifiedBy>
  <cp:revision>35</cp:revision>
  <dcterms:created xsi:type="dcterms:W3CDTF">2018-12-04T07:03:43Z</dcterms:created>
  <dcterms:modified xsi:type="dcterms:W3CDTF">2018-12-06T17:55:48Z</dcterms:modified>
</cp:coreProperties>
</file>